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2.xml" ContentType="application/vnd.openxmlformats-officedocument.drawingml.chart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92" r:id="rId2"/>
    <p:sldId id="307" r:id="rId3"/>
    <p:sldId id="308" r:id="rId4"/>
    <p:sldId id="261" r:id="rId5"/>
    <p:sldId id="300" r:id="rId6"/>
    <p:sldId id="290" r:id="rId7"/>
    <p:sldId id="306" r:id="rId8"/>
    <p:sldId id="273" r:id="rId9"/>
    <p:sldId id="275" r:id="rId10"/>
    <p:sldId id="262" r:id="rId11"/>
    <p:sldId id="299" r:id="rId12"/>
    <p:sldId id="267" r:id="rId13"/>
    <p:sldId id="294" r:id="rId14"/>
    <p:sldId id="295" r:id="rId15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99FF"/>
    <a:srgbClr val="990099"/>
    <a:srgbClr val="FF0066"/>
    <a:srgbClr val="0000FF"/>
    <a:srgbClr val="66FFFF"/>
    <a:srgbClr val="FFFF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3" d="100"/>
          <a:sy n="73" d="100"/>
        </p:scale>
        <p:origin x="-10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of\Mes%20documents\COURS\BASE%20DE%20CONNAISSANCES\Documentation\Statistiques\vertical-file_09-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PIB par habitant mondial de 1800 à 2000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500302902333688"/>
          <c:y val="0.10211599568856912"/>
          <c:w val="0.84106249904423958"/>
          <c:h val="0.78735319437834206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Feuil1!$A$4:$A$70</c:f>
              <c:numCache>
                <c:formatCode>General</c:formatCode>
                <c:ptCount val="6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Feuil1!$B$4:$B$70</c:f>
              <c:numCache>
                <c:formatCode>#,##0</c:formatCode>
                <c:ptCount val="67"/>
                <c:pt idx="0">
                  <c:v>466.75228057745232</c:v>
                </c:pt>
                <c:pt idx="1">
                  <c:v>453.40216212172231</c:v>
                </c:pt>
                <c:pt idx="2">
                  <c:v>566.44420520587187</c:v>
                </c:pt>
                <c:pt idx="3">
                  <c:v>595.95287585319011</c:v>
                </c:pt>
                <c:pt idx="4">
                  <c:v>615.32751164062347</c:v>
                </c:pt>
                <c:pt idx="5">
                  <c:v>666.67897293883902</c:v>
                </c:pt>
                <c:pt idx="6">
                  <c:v>873.44717497607553</c:v>
                </c:pt>
                <c:pt idx="7">
                  <c:v>1262.3776369193035</c:v>
                </c:pt>
                <c:pt idx="8">
                  <c:v>1525.9852736900361</c:v>
                </c:pt>
                <c:pt idx="9">
                  <c:v>1961.7885113153964</c:v>
                </c:pt>
                <c:pt idx="10">
                  <c:v>2113.1192747081391</c:v>
                </c:pt>
                <c:pt idx="11">
                  <c:v>2199.3421935581969</c:v>
                </c:pt>
                <c:pt idx="12">
                  <c:v>2260.1787677891798</c:v>
                </c:pt>
                <c:pt idx="13">
                  <c:v>2331.2422921239563</c:v>
                </c:pt>
                <c:pt idx="14">
                  <c:v>2365.4234785562821</c:v>
                </c:pt>
                <c:pt idx="15">
                  <c:v>2468.7981322949872</c:v>
                </c:pt>
                <c:pt idx="16">
                  <c:v>2535.8825214625999</c:v>
                </c:pt>
                <c:pt idx="17">
                  <c:v>2580.0827020821325</c:v>
                </c:pt>
                <c:pt idx="18">
                  <c:v>2608.8773010000864</c:v>
                </c:pt>
                <c:pt idx="19">
                  <c:v>2676.7203464320546</c:v>
                </c:pt>
                <c:pt idx="20">
                  <c:v>2774.5063632684742</c:v>
                </c:pt>
                <c:pt idx="21">
                  <c:v>2833.0351792595393</c:v>
                </c:pt>
                <c:pt idx="22">
                  <c:v>2916.1088062094082</c:v>
                </c:pt>
                <c:pt idx="23">
                  <c:v>2981.2525215141995</c:v>
                </c:pt>
                <c:pt idx="24">
                  <c:v>3134.1515517183802</c:v>
                </c:pt>
                <c:pt idx="25">
                  <c:v>3232.1295021070609</c:v>
                </c:pt>
                <c:pt idx="26">
                  <c:v>3339.3652051303202</c:v>
                </c:pt>
                <c:pt idx="27">
                  <c:v>3394.9583002985537</c:v>
                </c:pt>
                <c:pt idx="28">
                  <c:v>3509.8319962867863</c:v>
                </c:pt>
                <c:pt idx="29">
                  <c:v>3629.4468305513824</c:v>
                </c:pt>
                <c:pt idx="30">
                  <c:v>3736.4597272982542</c:v>
                </c:pt>
                <c:pt idx="31">
                  <c:v>3810.3752868046672</c:v>
                </c:pt>
                <c:pt idx="32">
                  <c:v>3912.5999957827798</c:v>
                </c:pt>
                <c:pt idx="33">
                  <c:v>4091.1300469546309</c:v>
                </c:pt>
                <c:pt idx="34">
                  <c:v>4107.464980313769</c:v>
                </c:pt>
                <c:pt idx="35">
                  <c:v>4095.1918967042602</c:v>
                </c:pt>
                <c:pt idx="36">
                  <c:v>4222.1618119560044</c:v>
                </c:pt>
                <c:pt idx="37">
                  <c:v>4318.4326574672214</c:v>
                </c:pt>
                <c:pt idx="38">
                  <c:v>4432.2681839857923</c:v>
                </c:pt>
                <c:pt idx="39">
                  <c:v>4509.8511537387794</c:v>
                </c:pt>
                <c:pt idx="40">
                  <c:v>4521.0047946770574</c:v>
                </c:pt>
                <c:pt idx="41">
                  <c:v>4534.0151336103854</c:v>
                </c:pt>
                <c:pt idx="42">
                  <c:v>4512.8645887857319</c:v>
                </c:pt>
                <c:pt idx="43">
                  <c:v>4554.1064762364849</c:v>
                </c:pt>
                <c:pt idx="44">
                  <c:v>4682.9026255220424</c:v>
                </c:pt>
                <c:pt idx="45">
                  <c:v>4763.3253089529344</c:v>
                </c:pt>
                <c:pt idx="46">
                  <c:v>4849.6650916792632</c:v>
                </c:pt>
                <c:pt idx="47">
                  <c:v>4947.4669291664386</c:v>
                </c:pt>
                <c:pt idx="48">
                  <c:v>5070.8424212714335</c:v>
                </c:pt>
                <c:pt idx="49">
                  <c:v>5142.6815001820014</c:v>
                </c:pt>
                <c:pt idx="50">
                  <c:v>5162.2016650838332</c:v>
                </c:pt>
                <c:pt idx="51">
                  <c:v>5147.1702280214231</c:v>
                </c:pt>
                <c:pt idx="52">
                  <c:v>5174.9170117599924</c:v>
                </c:pt>
                <c:pt idx="53">
                  <c:v>5207.162882670983</c:v>
                </c:pt>
                <c:pt idx="54">
                  <c:v>5310.8044205560254</c:v>
                </c:pt>
                <c:pt idx="55">
                  <c:v>5451.5900983666879</c:v>
                </c:pt>
                <c:pt idx="56">
                  <c:v>5559.8317021130115</c:v>
                </c:pt>
                <c:pt idx="57">
                  <c:v>5699.8227336861764</c:v>
                </c:pt>
                <c:pt idx="58">
                  <c:v>5720.7822044579625</c:v>
                </c:pt>
                <c:pt idx="59">
                  <c:v>5846.8801032631454</c:v>
                </c:pt>
                <c:pt idx="60">
                  <c:v>6053.3030819813712</c:v>
                </c:pt>
                <c:pt idx="61">
                  <c:v>6151.0308057831789</c:v>
                </c:pt>
                <c:pt idx="62">
                  <c:v>6289.7254790591614</c:v>
                </c:pt>
                <c:pt idx="63">
                  <c:v>6532.4070204589834</c:v>
                </c:pt>
                <c:pt idx="64">
                  <c:v>6758.9815738466095</c:v>
                </c:pt>
                <c:pt idx="65">
                  <c:v>6994.5702380418934</c:v>
                </c:pt>
                <c:pt idx="66">
                  <c:v>7275.493224322081</c:v>
                </c:pt>
              </c:numCache>
            </c:numRef>
          </c:yVal>
          <c:smooth val="1"/>
        </c:ser>
        <c:axId val="54444800"/>
        <c:axId val="54446720"/>
      </c:scatterChart>
      <c:valAx>
        <c:axId val="54444800"/>
        <c:scaling>
          <c:orientation val="minMax"/>
          <c:max val="2000"/>
          <c:min val="17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Années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4446720"/>
        <c:crosses val="autoZero"/>
        <c:crossBetween val="midCat"/>
        <c:majorUnit val="25"/>
      </c:valAx>
      <c:valAx>
        <c:axId val="54446720"/>
        <c:scaling>
          <c:orientation val="minMax"/>
          <c:max val="7000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PIB par habitant</a:t>
                </a:r>
              </a:p>
              <a:p>
                <a:pPr>
                  <a:defRPr sz="1200"/>
                </a:pPr>
                <a:r>
                  <a:rPr lang="en-US" sz="1200"/>
                  <a:t>(en $ internationaux de 1990) </a:t>
                </a:r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4444800"/>
        <c:crosses val="autoZero"/>
        <c:crossBetween val="midCat"/>
      </c:valAx>
      <c:spPr>
        <a:solidFill>
          <a:schemeClr val="bg1"/>
        </a:solidFill>
      </c:spPr>
    </c:plotArea>
    <c:plotVisOnly val="1"/>
  </c:chart>
  <c:spPr>
    <a:solidFill>
      <a:schemeClr val="bg1"/>
    </a:solidFill>
    <a:ln>
      <a:gradFill>
        <a:gsLst>
          <a:gs pos="0">
            <a:srgbClr val="5E9EFF"/>
          </a:gs>
          <a:gs pos="39999">
            <a:srgbClr val="85C2FF"/>
          </a:gs>
          <a:gs pos="70000">
            <a:srgbClr val="C4D6EB"/>
          </a:gs>
          <a:gs pos="100000">
            <a:srgbClr val="FFEBFA"/>
          </a:gs>
        </a:gsLst>
        <a:lin ang="5400000" scaled="0"/>
      </a:gradFill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style val="3"/>
  <c:chart>
    <c:title>
      <c:tx>
        <c:rich>
          <a:bodyPr/>
          <a:lstStyle/>
          <a:p>
            <a:pPr>
              <a:defRPr sz="2000"/>
            </a:pPr>
            <a:r>
              <a:rPr lang="fr-CA" sz="2000"/>
              <a:t>Évolution de la pauvreté mondiale de 1981 à 2005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353703256124322"/>
          <c:y val="0.14620032508650041"/>
          <c:w val="0.68364471302632412"/>
          <c:h val="0.77662539133070196"/>
        </c:manualLayout>
      </c:layout>
      <c:scatterChart>
        <c:scatterStyle val="lineMarker"/>
        <c:ser>
          <c:idx val="0"/>
          <c:order val="0"/>
          <c:tx>
            <c:strRef>
              <c:f>Feuil1!$L$3</c:f>
              <c:strCache>
                <c:ptCount val="1"/>
                <c:pt idx="0">
                  <c:v>1,25$/jour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xVal>
            <c:numRef>
              <c:f>Feuil1!$J$4:$J$12</c:f>
              <c:numCache>
                <c:formatCode>General</c:formatCode>
                <c:ptCount val="9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</c:numCache>
            </c:numRef>
          </c:xVal>
          <c:yVal>
            <c:numRef>
              <c:f>Feuil1!$L$4:$L$12</c:f>
              <c:numCache>
                <c:formatCode>General</c:formatCode>
                <c:ptCount val="9"/>
                <c:pt idx="0">
                  <c:v>52.2</c:v>
                </c:pt>
                <c:pt idx="1">
                  <c:v>47.1</c:v>
                </c:pt>
                <c:pt idx="2">
                  <c:v>41.8</c:v>
                </c:pt>
                <c:pt idx="3">
                  <c:v>41.7</c:v>
                </c:pt>
                <c:pt idx="4">
                  <c:v>38.9</c:v>
                </c:pt>
                <c:pt idx="5">
                  <c:v>34.700000000000003</c:v>
                </c:pt>
                <c:pt idx="6">
                  <c:v>33.700000000000003</c:v>
                </c:pt>
                <c:pt idx="7">
                  <c:v>31</c:v>
                </c:pt>
                <c:pt idx="8">
                  <c:v>25.7</c:v>
                </c:pt>
              </c:numCache>
            </c:numRef>
          </c:yVal>
        </c:ser>
        <c:ser>
          <c:idx val="1"/>
          <c:order val="1"/>
          <c:tx>
            <c:strRef>
              <c:f>Feuil1!$N$3</c:f>
              <c:strCache>
                <c:ptCount val="1"/>
                <c:pt idx="0">
                  <c:v>2,5$/jour</c:v>
                </c:pt>
              </c:strCache>
            </c:strRef>
          </c:tx>
          <c:spPr>
            <a:ln cmpd="sng">
              <a:prstDash val="sys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xVal>
            <c:numRef>
              <c:f>Feuil1!$J$4:$J$12</c:f>
              <c:numCache>
                <c:formatCode>General</c:formatCode>
                <c:ptCount val="9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</c:numCache>
            </c:numRef>
          </c:xVal>
          <c:yVal>
            <c:numRef>
              <c:f>Feuil1!$N$4:$N$12</c:f>
              <c:numCache>
                <c:formatCode>General</c:formatCode>
                <c:ptCount val="9"/>
                <c:pt idx="0">
                  <c:v>74.8</c:v>
                </c:pt>
                <c:pt idx="1">
                  <c:v>74</c:v>
                </c:pt>
                <c:pt idx="2">
                  <c:v>71.7</c:v>
                </c:pt>
                <c:pt idx="3">
                  <c:v>70.5</c:v>
                </c:pt>
                <c:pt idx="4">
                  <c:v>69.3</c:v>
                </c:pt>
                <c:pt idx="5">
                  <c:v>67.2</c:v>
                </c:pt>
                <c:pt idx="6">
                  <c:v>65.900000000000006</c:v>
                </c:pt>
                <c:pt idx="7">
                  <c:v>62.5</c:v>
                </c:pt>
                <c:pt idx="8">
                  <c:v>57.6</c:v>
                </c:pt>
              </c:numCache>
            </c:numRef>
          </c:yVal>
        </c:ser>
        <c:axId val="55202176"/>
        <c:axId val="55203712"/>
      </c:scatterChart>
      <c:valAx>
        <c:axId val="55202176"/>
        <c:scaling>
          <c:orientation val="minMax"/>
          <c:max val="2006"/>
          <c:min val="1980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5203712"/>
        <c:crosses val="autoZero"/>
        <c:crossBetween val="midCat"/>
      </c:valAx>
      <c:valAx>
        <c:axId val="55203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Taux de pauvreté</a:t>
                </a:r>
              </a:p>
              <a:p>
                <a:pPr>
                  <a:defRPr sz="1200"/>
                </a:pPr>
                <a:r>
                  <a:rPr lang="en-US" sz="1200"/>
                  <a:t>(en % de la population mondiale) 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520217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</c:chart>
  <c:spPr>
    <a:solidFill>
      <a:schemeClr val="accent3"/>
    </a:solidFill>
  </c:spPr>
  <c:txPr>
    <a:bodyPr/>
    <a:lstStyle/>
    <a:p>
      <a:pPr>
        <a:defRPr sz="1800"/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0.77982</cdr:x>
      <cdr:y>0.2</cdr:y>
    </cdr:from>
    <cdr:to>
      <cdr:x>0.94495</cdr:x>
      <cdr:y>0.31765</cdr:y>
    </cdr:to>
    <cdr:sp macro="" textlink="">
      <cdr:nvSpPr>
        <cdr:cNvPr id="2" name="Bouton d'action : Document 1"/>
        <cdr:cNvSpPr/>
      </cdr:nvSpPr>
      <cdr:spPr>
        <a:xfrm xmlns:a="http://schemas.openxmlformats.org/drawingml/2006/main">
          <a:off x="6072230" y="1214446"/>
          <a:ext cx="1285884" cy="714380"/>
        </a:xfrm>
        <a:prstGeom xmlns:a="http://schemas.openxmlformats.org/drawingml/2006/main" prst="actionButtonDocumen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b="1" dirty="0" smtClean="0">
              <a:solidFill>
                <a:schemeClr val="tx1"/>
              </a:solidFill>
            </a:rPr>
            <a:t>Soit près de 3,1 milliards d’individus</a:t>
          </a:r>
          <a:endParaRPr lang="fr-FR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0.77982</cdr:x>
      <cdr:y>0.70588</cdr:y>
    </cdr:from>
    <cdr:to>
      <cdr:x>0.94495</cdr:x>
      <cdr:y>0.82353</cdr:y>
    </cdr:to>
    <cdr:sp macro="" textlink="">
      <cdr:nvSpPr>
        <cdr:cNvPr id="3" name="Bouton d'action : Document 2"/>
        <cdr:cNvSpPr/>
      </cdr:nvSpPr>
      <cdr:spPr>
        <a:xfrm xmlns:a="http://schemas.openxmlformats.org/drawingml/2006/main">
          <a:off x="6072230" y="4286280"/>
          <a:ext cx="1285884" cy="714380"/>
        </a:xfrm>
        <a:prstGeom xmlns:a="http://schemas.openxmlformats.org/drawingml/2006/main" prst="actionButtonDocumen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chemeClr val="bg1">
              <a:lumMod val="8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Verdana"/>
            </a:defRPr>
          </a:lvl1pPr>
          <a:lvl2pPr marL="457200" indent="0">
            <a:defRPr sz="1100">
              <a:solidFill>
                <a:srgbClr val="FFFFFF"/>
              </a:solidFill>
              <a:latin typeface="Verdana"/>
            </a:defRPr>
          </a:lvl2pPr>
          <a:lvl3pPr marL="914400" indent="0">
            <a:defRPr sz="1100">
              <a:solidFill>
                <a:srgbClr val="FFFFFF"/>
              </a:solidFill>
              <a:latin typeface="Verdana"/>
            </a:defRPr>
          </a:lvl3pPr>
          <a:lvl4pPr marL="1371600" indent="0">
            <a:defRPr sz="1100">
              <a:solidFill>
                <a:srgbClr val="FFFFFF"/>
              </a:solidFill>
              <a:latin typeface="Verdana"/>
            </a:defRPr>
          </a:lvl4pPr>
          <a:lvl5pPr marL="1828800" indent="0">
            <a:defRPr sz="1100">
              <a:solidFill>
                <a:srgbClr val="FFFFFF"/>
              </a:solidFill>
              <a:latin typeface="Verdana"/>
            </a:defRPr>
          </a:lvl5pPr>
          <a:lvl6pPr marL="2286000" indent="0">
            <a:defRPr sz="1100">
              <a:solidFill>
                <a:srgbClr val="FFFFFF"/>
              </a:solidFill>
              <a:latin typeface="Verdana"/>
            </a:defRPr>
          </a:lvl6pPr>
          <a:lvl7pPr marL="2743200" indent="0">
            <a:defRPr sz="1100">
              <a:solidFill>
                <a:srgbClr val="FFFFFF"/>
              </a:solidFill>
              <a:latin typeface="Verdana"/>
            </a:defRPr>
          </a:lvl7pPr>
          <a:lvl8pPr marL="3200400" indent="0">
            <a:defRPr sz="1100">
              <a:solidFill>
                <a:srgbClr val="FFFFFF"/>
              </a:solidFill>
              <a:latin typeface="Verdana"/>
            </a:defRPr>
          </a:lvl8pPr>
          <a:lvl9pPr marL="3657600" indent="0">
            <a:defRPr sz="1100">
              <a:solidFill>
                <a:srgbClr val="FFFFFF"/>
              </a:solidFill>
              <a:latin typeface="Verdana"/>
            </a:defRPr>
          </a:lvl9pPr>
        </a:lstStyle>
        <a:p xmlns:a="http://schemas.openxmlformats.org/drawingml/2006/main">
          <a:r>
            <a:rPr lang="fr-FR" b="1" dirty="0" smtClean="0">
              <a:solidFill>
                <a:srgbClr val="000000"/>
              </a:solidFill>
            </a:rPr>
            <a:t>Soit près de 1,4 milliards d’individus</a:t>
          </a:r>
          <a:endParaRPr lang="fr-FR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0.15789</cdr:x>
      <cdr:y>0.65882</cdr:y>
    </cdr:from>
    <cdr:to>
      <cdr:x>0.32456</cdr:x>
      <cdr:y>0.88235</cdr:y>
    </cdr:to>
    <cdr:sp macro="" textlink="">
      <cdr:nvSpPr>
        <cdr:cNvPr id="4" name="Bouton d'action : Document 3"/>
        <cdr:cNvSpPr/>
      </cdr:nvSpPr>
      <cdr:spPr>
        <a:xfrm xmlns:a="http://schemas.openxmlformats.org/drawingml/2006/main">
          <a:off x="1285884" y="4000528"/>
          <a:ext cx="1357322" cy="1357322"/>
        </a:xfrm>
        <a:prstGeom xmlns:a="http://schemas.openxmlformats.org/drawingml/2006/main" prst="actionButtonDocumen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rgbClr val="FFFFFF">
              <a:lumMod val="8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Verdana"/>
            </a:defRPr>
          </a:lvl1pPr>
          <a:lvl2pPr marL="457200" indent="0">
            <a:defRPr sz="1100">
              <a:solidFill>
                <a:srgbClr val="FFFFFF"/>
              </a:solidFill>
              <a:latin typeface="Verdana"/>
            </a:defRPr>
          </a:lvl2pPr>
          <a:lvl3pPr marL="914400" indent="0">
            <a:defRPr sz="1100">
              <a:solidFill>
                <a:srgbClr val="FFFFFF"/>
              </a:solidFill>
              <a:latin typeface="Verdana"/>
            </a:defRPr>
          </a:lvl3pPr>
          <a:lvl4pPr marL="1371600" indent="0">
            <a:defRPr sz="1100">
              <a:solidFill>
                <a:srgbClr val="FFFFFF"/>
              </a:solidFill>
              <a:latin typeface="Verdana"/>
            </a:defRPr>
          </a:lvl4pPr>
          <a:lvl5pPr marL="1828800" indent="0">
            <a:defRPr sz="1100">
              <a:solidFill>
                <a:srgbClr val="FFFFFF"/>
              </a:solidFill>
              <a:latin typeface="Verdana"/>
            </a:defRPr>
          </a:lvl5pPr>
          <a:lvl6pPr marL="2286000" indent="0">
            <a:defRPr sz="1100">
              <a:solidFill>
                <a:srgbClr val="FFFFFF"/>
              </a:solidFill>
              <a:latin typeface="Verdana"/>
            </a:defRPr>
          </a:lvl6pPr>
          <a:lvl7pPr marL="2743200" indent="0">
            <a:defRPr sz="1100">
              <a:solidFill>
                <a:srgbClr val="FFFFFF"/>
              </a:solidFill>
              <a:latin typeface="Verdana"/>
            </a:defRPr>
          </a:lvl7pPr>
          <a:lvl8pPr marL="3200400" indent="0">
            <a:defRPr sz="1100">
              <a:solidFill>
                <a:srgbClr val="FFFFFF"/>
              </a:solidFill>
              <a:latin typeface="Verdana"/>
            </a:defRPr>
          </a:lvl8pPr>
          <a:lvl9pPr marL="3657600" indent="0">
            <a:defRPr sz="1100">
              <a:solidFill>
                <a:srgbClr val="FFFFFF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fr-FR" b="1" dirty="0" smtClean="0">
              <a:solidFill>
                <a:srgbClr val="000000"/>
              </a:solidFill>
            </a:rPr>
            <a:t>En 1820, 94% de la population mondiale vivait dans l’extrême pauvreté.</a:t>
          </a:r>
          <a:endParaRPr lang="fr-FR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733A0E-EC9F-48B6-A40C-C9365F0BE16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E2673B-111F-4D13-B6EE-2F15CA3750F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F3C0-894E-4B75-8784-53019DE860B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641C2-892A-4BF2-B91D-3EBAFCA2AB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3B97-5EAE-4D68-8FE8-A26CAC9EE46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DC29-6AC4-4C60-9419-36BB1ACBDC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6675-D695-4B13-AF53-595807C40FD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FD43-1F1F-4B52-A199-3642C1C964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BC0A-1B84-4FA5-A6D3-674B1A4E5EC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0BF6-EC2D-4FD9-949E-B2247E3A0AD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A99F-5C05-4AD6-83EC-BAAB3C5369E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EB88-3496-4C8F-96F2-A9F721B627E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1750-6CC0-4EB1-B500-0AA47B5361E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9C3289-5AB2-43FA-8C56-31A0A7EA920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ous-titre 5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428750" y="2500313"/>
            <a:ext cx="7239000" cy="1752600"/>
          </a:xfrm>
        </p:spPr>
        <p:txBody>
          <a:bodyPr/>
          <a:lstStyle/>
          <a:p>
            <a:r>
              <a:rPr lang="fr-CA" sz="3600" b="1" dirty="0" smtClean="0"/>
              <a:t>Indicateurs de </a:t>
            </a:r>
            <a:r>
              <a:rPr lang="fr-CA" sz="3600" b="1" dirty="0" smtClean="0"/>
              <a:t>production et niveau de vie</a:t>
            </a:r>
            <a:endParaRPr lang="fr-CA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85750"/>
            <a:ext cx="7313613" cy="1143000"/>
          </a:xfrm>
        </p:spPr>
        <p:txBody>
          <a:bodyPr/>
          <a:lstStyle/>
          <a:p>
            <a:pPr eaLnBrk="1" hangingPunct="1"/>
            <a:r>
              <a:rPr lang="fr-CA" sz="2800" smtClean="0"/>
              <a:t>La pauvreté absolue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pic>
        <p:nvPicPr>
          <p:cNvPr id="16388" name="Picture 6" descr="poverty_map-20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771650"/>
            <a:ext cx="7118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411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 smtClean="0"/>
          </a:p>
        </p:txBody>
      </p:sp>
      <p:graphicFrame>
        <p:nvGraphicFramePr>
          <p:cNvPr id="6" name="Graphique 5"/>
          <p:cNvGraphicFramePr/>
          <p:nvPr>
            <p:custDataLst>
              <p:tags r:id="rId3"/>
            </p:custDataLst>
          </p:nvPr>
        </p:nvGraphicFramePr>
        <p:xfrm>
          <a:off x="428596" y="357166"/>
          <a:ext cx="8143932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smtClean="0"/>
              <a:t>L’espérance de vie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pic>
        <p:nvPicPr>
          <p:cNvPr id="18436" name="Picture 4" descr="27_esperance_vie_200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1428750"/>
            <a:ext cx="83121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9459" name="Sous-titre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28750" y="2500313"/>
            <a:ext cx="7239000" cy="1752600"/>
          </a:xfrm>
        </p:spPr>
        <p:txBody>
          <a:bodyPr/>
          <a:lstStyle/>
          <a:p>
            <a:r>
              <a:rPr lang="fr-CA" sz="3600" b="1" smtClean="0"/>
              <a:t>Indicateurs « globaux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Indice du développement humain (IDH), 2005</a:t>
            </a:r>
          </a:p>
        </p:txBody>
      </p:sp>
      <p:pic>
        <p:nvPicPr>
          <p:cNvPr id="20483" name="Espace réservé du contenu 3" descr="artoff15849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5813" y="1370013"/>
            <a:ext cx="8001000" cy="548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of\Bureau\Niveau de vie - Carte de concep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929486" cy="611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of\Bureau\Indicateurs - Carte de concep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715404" cy="6127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0013" y="301625"/>
            <a:ext cx="7313612" cy="769938"/>
          </a:xfrm>
        </p:spPr>
        <p:txBody>
          <a:bodyPr/>
          <a:lstStyle/>
          <a:p>
            <a:pPr eaLnBrk="1" hangingPunct="1"/>
            <a:r>
              <a:rPr lang="fr-CA" smtClean="0"/>
              <a:t>PIB par habitant en 2004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2" eaLnBrk="1" hangingPunct="1">
              <a:buFont typeface="Wingdings" pitchFamily="2" charset="2"/>
              <a:buNone/>
            </a:pPr>
            <a:endParaRPr lang="fr-CA" smtClean="0"/>
          </a:p>
          <a:p>
            <a:pPr eaLnBrk="1" hangingPunct="1">
              <a:buFont typeface="Wingdings" pitchFamily="2" charset="2"/>
              <a:buNone/>
            </a:pPr>
            <a:endParaRPr lang="fr-CA" smtClean="0"/>
          </a:p>
        </p:txBody>
      </p:sp>
      <p:pic>
        <p:nvPicPr>
          <p:cNvPr id="10244" name="Picture 4" descr="pib habitant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638" y="1166813"/>
            <a:ext cx="755173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FR" smtClean="0"/>
          </a:p>
        </p:txBody>
      </p:sp>
      <p:graphicFrame>
        <p:nvGraphicFramePr>
          <p:cNvPr id="4" name="Graphique 3"/>
          <p:cNvGraphicFramePr/>
          <p:nvPr>
            <p:custDataLst>
              <p:tags r:id="rId2"/>
            </p:custDataLst>
          </p:nvPr>
        </p:nvGraphicFramePr>
        <p:xfrm>
          <a:off x="428596" y="642918"/>
          <a:ext cx="850109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Ellipse 6"/>
          <p:cNvSpPr/>
          <p:nvPr>
            <p:custDataLst>
              <p:tags r:id="rId3"/>
            </p:custDataLst>
          </p:nvPr>
        </p:nvSpPr>
        <p:spPr>
          <a:xfrm>
            <a:off x="1714500" y="5072063"/>
            <a:ext cx="2071688" cy="5715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>
                <a:solidFill>
                  <a:schemeClr val="tx1"/>
                </a:solidFill>
              </a:rPr>
              <a:t>Trappe malthusienne</a:t>
            </a:r>
          </a:p>
        </p:txBody>
      </p:sp>
      <p:grpSp>
        <p:nvGrpSpPr>
          <p:cNvPr id="2" name="Groupe 2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0" y="2857500"/>
            <a:ext cx="2787650" cy="1649413"/>
            <a:chOff x="2428066" y="1929596"/>
            <a:chExt cx="2786876" cy="1649627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2429654" y="3571284"/>
              <a:ext cx="19282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2" name="Groupe 23"/>
            <p:cNvGrpSpPr>
              <a:grpSpLocks/>
            </p:cNvGrpSpPr>
            <p:nvPr/>
          </p:nvGrpSpPr>
          <p:grpSpPr bwMode="auto">
            <a:xfrm>
              <a:off x="2428066" y="1929596"/>
              <a:ext cx="2786876" cy="1649627"/>
              <a:chOff x="2428066" y="1929596"/>
              <a:chExt cx="2786876" cy="1649627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rot="5400000">
                <a:off x="1607221" y="2750441"/>
                <a:ext cx="1643276" cy="1588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2429654" y="2356689"/>
                <a:ext cx="1499770" cy="1214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orme libre 14"/>
              <p:cNvSpPr/>
              <p:nvPr/>
            </p:nvSpPr>
            <p:spPr>
              <a:xfrm>
                <a:off x="2455047" y="2272540"/>
                <a:ext cx="1352174" cy="1306683"/>
              </a:xfrm>
              <a:custGeom>
                <a:avLst/>
                <a:gdLst>
                  <a:gd name="connsiteX0" fmla="*/ 0 w 1352006"/>
                  <a:gd name="connsiteY0" fmla="*/ 1306286 h 1306286"/>
                  <a:gd name="connsiteX1" fmla="*/ 1136469 w 1352006"/>
                  <a:gd name="connsiteY1" fmla="*/ 914400 h 1306286"/>
                  <a:gd name="connsiteX2" fmla="*/ 1293223 w 1352006"/>
                  <a:gd name="connsiteY2" fmla="*/ 0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2006" h="1306286">
                    <a:moveTo>
                      <a:pt x="0" y="1306286"/>
                    </a:moveTo>
                    <a:cubicBezTo>
                      <a:pt x="460466" y="1219200"/>
                      <a:pt x="920932" y="1132114"/>
                      <a:pt x="1136469" y="914400"/>
                    </a:cubicBezTo>
                    <a:cubicBezTo>
                      <a:pt x="1352006" y="696686"/>
                      <a:pt x="1322614" y="348343"/>
                      <a:pt x="129322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C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86589" y="3071157"/>
                <a:ext cx="1214101" cy="2857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1400" dirty="0"/>
                  <a:t>Population</a:t>
                </a:r>
                <a:endParaRPr lang="fr-CA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00842" y="2142349"/>
                <a:ext cx="1214100" cy="2857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1400" dirty="0"/>
                  <a:t>Ressources</a:t>
                </a:r>
                <a:endParaRPr lang="fr-CA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Limites du PIB comme mesure du niveau de vie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5750" y="3786188"/>
            <a:ext cx="5786438" cy="2357437"/>
          </a:xfrm>
        </p:spPr>
        <p:txBody>
          <a:bodyPr/>
          <a:lstStyle/>
          <a:p>
            <a:pPr lvl="1"/>
            <a:r>
              <a:rPr lang="fr-CA" sz="2000" b="1" smtClean="0">
                <a:solidFill>
                  <a:srgbClr val="FFC000"/>
                </a:solidFill>
              </a:rPr>
              <a:t>On ne tient pas compte de la répartition des richesses</a:t>
            </a:r>
          </a:p>
          <a:p>
            <a:pPr lvl="1"/>
            <a:r>
              <a:rPr lang="fr-CA" sz="2000" b="1" smtClean="0">
                <a:solidFill>
                  <a:srgbClr val="FFC000"/>
                </a:solidFill>
              </a:rPr>
              <a:t>On ne tient pas compte du type de biens et de services produits (ex. dépenses militaires)</a:t>
            </a:r>
          </a:p>
          <a:p>
            <a:pPr lvl="1"/>
            <a:r>
              <a:rPr lang="fr-CA" sz="2000" b="1" smtClean="0">
                <a:solidFill>
                  <a:srgbClr val="FFC000"/>
                </a:solidFill>
              </a:rPr>
              <a:t>On ne tient pas compte du secteur informel</a:t>
            </a:r>
          </a:p>
          <a:p>
            <a:pPr lvl="1"/>
            <a:r>
              <a:rPr lang="fr-CA" sz="2000" smtClean="0"/>
              <a:t>Etc.</a:t>
            </a:r>
          </a:p>
        </p:txBody>
      </p:sp>
      <p:pic>
        <p:nvPicPr>
          <p:cNvPr id="12292" name="Image 3" descr="RECHAUFENRICHI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95713"/>
            <a:ext cx="32146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66713" y="1724025"/>
            <a:ext cx="8215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CA" sz="2000" kern="0" dirty="0">
                <a:latin typeface="+mn-lt"/>
              </a:rPr>
              <a:t>Même si le PIB demeure essentiel afin d’évaluer le niveau de vie, il faut l’interpréter avec précaution, car 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fr-CA" sz="2000" b="1" kern="0" dirty="0">
                <a:solidFill>
                  <a:srgbClr val="FFC000"/>
                </a:solidFill>
                <a:latin typeface="+mn-lt"/>
              </a:rPr>
              <a:t>On ne soustrait pas les dégâts du calcul du PIB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/>
            </a:pPr>
            <a:r>
              <a:rPr lang="fr-CA" sz="1400" kern="0" dirty="0">
                <a:latin typeface="+mn-lt"/>
              </a:rPr>
              <a:t>Ex. le PIB inclut les activités de réparation des dégâts causés par les activités économiques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/>
            </a:pPr>
            <a:r>
              <a:rPr lang="fr-CA" sz="1400" kern="0" dirty="0">
                <a:latin typeface="+mn-lt"/>
              </a:rPr>
              <a:t>Ex. le PIB inclus positivement des activités qui entraînent la destruction ou la surexploitation des ressources naturelles et environnementales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3315" name="Sous-titre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28750" y="2500313"/>
            <a:ext cx="7239000" cy="1752600"/>
          </a:xfrm>
        </p:spPr>
        <p:txBody>
          <a:bodyPr/>
          <a:lstStyle/>
          <a:p>
            <a:r>
              <a:rPr lang="fr-CA" sz="3600" b="1" smtClean="0"/>
              <a:t>Indicateurs de répartition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2800" b="1" smtClean="0">
                <a:solidFill>
                  <a:srgbClr val="000099"/>
                </a:solidFill>
              </a:rPr>
              <a:t>La répartition du revenu dans le monde : indice de Gini</a:t>
            </a:r>
          </a:p>
        </p:txBody>
      </p:sp>
      <p:pic>
        <p:nvPicPr>
          <p:cNvPr id="14339" name="Picture 5" descr="gini200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8888" y="1474788"/>
            <a:ext cx="7385050" cy="5103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b="1" smtClean="0">
                <a:solidFill>
                  <a:srgbClr val="000099"/>
                </a:solidFill>
              </a:rPr>
              <a:t>Cas de la répartition du revenu au Brésil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70013" y="1827213"/>
            <a:ext cx="7313612" cy="4673600"/>
          </a:xfrm>
        </p:spPr>
        <p:txBody>
          <a:bodyPr/>
          <a:lstStyle/>
          <a:p>
            <a:pPr eaLnBrk="1" hangingPunct="1"/>
            <a:r>
              <a:rPr lang="fr-CA" sz="2000" smtClean="0">
                <a:solidFill>
                  <a:srgbClr val="000099"/>
                </a:solidFill>
              </a:rPr>
              <a:t>Le PIB par habitant du Brésil est de 8 328 $ US (calculé en PPA)</a:t>
            </a:r>
          </a:p>
          <a:p>
            <a:pPr eaLnBrk="1" hangingPunct="1"/>
            <a:endParaRPr lang="fr-CA" sz="2000" smtClean="0">
              <a:solidFill>
                <a:srgbClr val="000099"/>
              </a:solidFill>
            </a:endParaRPr>
          </a:p>
          <a:p>
            <a:pPr eaLnBrk="1" hangingPunct="1"/>
            <a:r>
              <a:rPr lang="fr-CA" sz="2000" smtClean="0">
                <a:solidFill>
                  <a:srgbClr val="000099"/>
                </a:solidFill>
              </a:rPr>
              <a:t>Le Brésil est l’un des pays les plus inégalitaires au monde. </a:t>
            </a:r>
          </a:p>
          <a:p>
            <a:pPr lvl="1" eaLnBrk="1" hangingPunct="1"/>
            <a:r>
              <a:rPr lang="fr-CA" sz="2000" smtClean="0">
                <a:solidFill>
                  <a:srgbClr val="000099"/>
                </a:solidFill>
              </a:rPr>
              <a:t>20 % de la population la plus pauvre reçoit 2,1 % du revenu national</a:t>
            </a:r>
          </a:p>
          <a:p>
            <a:pPr lvl="1" eaLnBrk="1" hangingPunct="1"/>
            <a:r>
              <a:rPr lang="fr-CA" sz="2000" smtClean="0">
                <a:solidFill>
                  <a:srgbClr val="000099"/>
                </a:solidFill>
              </a:rPr>
              <a:t>20 % de la population la plus riche reçoit 67,5 % du revenu national</a:t>
            </a:r>
          </a:p>
          <a:p>
            <a:pPr lvl="1" eaLnBrk="1" hangingPunct="1"/>
            <a:endParaRPr lang="fr-CA" sz="2000" smtClean="0">
              <a:solidFill>
                <a:srgbClr val="000099"/>
              </a:solidFill>
            </a:endParaRPr>
          </a:p>
          <a:p>
            <a:pPr eaLnBrk="1" hangingPunct="1"/>
            <a:r>
              <a:rPr lang="fr-CA" sz="1400" smtClean="0">
                <a:solidFill>
                  <a:srgbClr val="000099"/>
                </a:solidFill>
              </a:rPr>
              <a:t>Note: actuellement, la situation semble changer rapidement au Brésil où la croissance économique très soutenue profite à l’ensemble de la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niveau de vi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niveau de vie</Template>
  <TotalTime>100</TotalTime>
  <Words>193</Words>
  <Application>Microsoft Office PowerPoint</Application>
  <PresentationFormat>Affichage à l'écran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niveau de vie</vt:lpstr>
      <vt:lpstr>Diapositive 1</vt:lpstr>
      <vt:lpstr>Diapositive 2</vt:lpstr>
      <vt:lpstr>Diapositive 3</vt:lpstr>
      <vt:lpstr>PIB par habitant en 2004</vt:lpstr>
      <vt:lpstr>Diapositive 5</vt:lpstr>
      <vt:lpstr>Limites du PIB comme mesure du niveau de vie</vt:lpstr>
      <vt:lpstr>Diapositive 7</vt:lpstr>
      <vt:lpstr>La répartition du revenu dans le monde : indice de Gini</vt:lpstr>
      <vt:lpstr>Cas de la répartition du revenu au Brésil</vt:lpstr>
      <vt:lpstr>La pauvreté absolue</vt:lpstr>
      <vt:lpstr>Diapositive 11</vt:lpstr>
      <vt:lpstr>L’espérance de vie</vt:lpstr>
      <vt:lpstr>Diapositive 13</vt:lpstr>
      <vt:lpstr>Indice du développement humain (IDH), 2005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politiques structurelle et le niveau de vie</dc:title>
  <dc:creator> </dc:creator>
  <cp:lastModifiedBy> </cp:lastModifiedBy>
  <cp:revision>27</cp:revision>
  <dcterms:created xsi:type="dcterms:W3CDTF">2009-11-09T18:00:32Z</dcterms:created>
  <dcterms:modified xsi:type="dcterms:W3CDTF">2010-02-17T17:20:43Z</dcterms:modified>
</cp:coreProperties>
</file>